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3" r:id="rId3"/>
    <p:sldId id="274" r:id="rId4"/>
    <p:sldId id="259" r:id="rId5"/>
    <p:sldId id="257" r:id="rId6"/>
    <p:sldId id="275" r:id="rId7"/>
    <p:sldId id="276" r:id="rId8"/>
    <p:sldId id="263" r:id="rId9"/>
    <p:sldId id="271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96" y="-8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D69C1-F112-410D-9504-9ED6D8E0A089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9A51-E6AE-4197-AF07-CFDA7DF619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57831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D69C1-F112-410D-9504-9ED6D8E0A089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9A51-E6AE-4197-AF07-CFDA7DF619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40892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D69C1-F112-410D-9504-9ED6D8E0A089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9A51-E6AE-4197-AF07-CFDA7DF619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41985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D69C1-F112-410D-9504-9ED6D8E0A089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9A51-E6AE-4197-AF07-CFDA7DF619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26077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D69C1-F112-410D-9504-9ED6D8E0A089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9A51-E6AE-4197-AF07-CFDA7DF619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07717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D69C1-F112-410D-9504-9ED6D8E0A089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9A51-E6AE-4197-AF07-CFDA7DF619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95110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D69C1-F112-410D-9504-9ED6D8E0A089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9A51-E6AE-4197-AF07-CFDA7DF619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9912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D69C1-F112-410D-9504-9ED6D8E0A089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9A51-E6AE-4197-AF07-CFDA7DF619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318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D69C1-F112-410D-9504-9ED6D8E0A089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9A51-E6AE-4197-AF07-CFDA7DF619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05335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D69C1-F112-410D-9504-9ED6D8E0A089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9A51-E6AE-4197-AF07-CFDA7DF619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98590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D69C1-F112-410D-9504-9ED6D8E0A089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9A51-E6AE-4197-AF07-CFDA7DF619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5032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86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D69C1-F112-410D-9504-9ED6D8E0A089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29A51-E6AE-4197-AF07-CFDA7DF619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44969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>
            <a:spLocks noGrp="1"/>
          </p:cNvSpPr>
          <p:nvPr/>
        </p:nvSpPr>
        <p:spPr>
          <a:xfrm>
            <a:off x="1221036" y="364723"/>
            <a:ext cx="9749928" cy="61285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4000" dirty="0">
                <a:solidFill>
                  <a:srgbClr val="00B0F0"/>
                </a:solidFill>
              </a:rPr>
              <a:t>Презентация к уроку русского языка в 9 классе на тему: «Сложноподчинённые предложения с </a:t>
            </a:r>
            <a:r>
              <a:rPr lang="ru-RU" sz="4000" dirty="0" smtClean="0">
                <a:solidFill>
                  <a:srgbClr val="00B0F0"/>
                </a:solidFill>
              </a:rPr>
              <a:t>придаточным сравнения»</a:t>
            </a:r>
          </a:p>
          <a:p>
            <a:pPr marL="0" indent="0" algn="ctr">
              <a:buNone/>
            </a:pPr>
            <a:endParaRPr lang="ru-RU" sz="4000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ru-RU" sz="4000" dirty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ru-RU" sz="4000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ru-RU" sz="4000" dirty="0">
              <a:solidFill>
                <a:srgbClr val="00B0F0"/>
              </a:solidFill>
            </a:endParaRPr>
          </a:p>
          <a:p>
            <a:pPr marL="0" lvl="0" indent="0" algn="r">
              <a:lnSpc>
                <a:spcPct val="100000"/>
              </a:lnSpc>
              <a:spcBef>
                <a:spcPct val="20000"/>
              </a:spcBef>
              <a:buNone/>
            </a:pPr>
            <a:r>
              <a:rPr lang="ru-RU" sz="3000" i="1" dirty="0">
                <a:solidFill>
                  <a:srgbClr val="002060"/>
                </a:solidFill>
              </a:rPr>
              <a:t>Учитель русского языка и литературы</a:t>
            </a:r>
          </a:p>
          <a:p>
            <a:pPr marL="0" lvl="0" indent="0" algn="r">
              <a:lnSpc>
                <a:spcPct val="100000"/>
              </a:lnSpc>
              <a:spcBef>
                <a:spcPct val="20000"/>
              </a:spcBef>
              <a:buNone/>
            </a:pPr>
            <a:r>
              <a:rPr lang="ru-RU" sz="3000" i="1" dirty="0">
                <a:solidFill>
                  <a:srgbClr val="002060"/>
                </a:solidFill>
              </a:rPr>
              <a:t>МАОУ «Гимназия №1» г. Бугуруслана</a:t>
            </a:r>
          </a:p>
          <a:p>
            <a:pPr marL="0" lvl="0" indent="0" algn="r">
              <a:lnSpc>
                <a:spcPct val="100000"/>
              </a:lnSpc>
              <a:spcBef>
                <a:spcPct val="20000"/>
              </a:spcBef>
              <a:buNone/>
            </a:pPr>
            <a:r>
              <a:rPr lang="ru-RU" sz="3000" i="1" dirty="0" smtClean="0">
                <a:solidFill>
                  <a:srgbClr val="002060"/>
                </a:solidFill>
              </a:rPr>
              <a:t>Тюдина </a:t>
            </a:r>
            <a:r>
              <a:rPr lang="ru-RU" sz="3000" i="1" dirty="0">
                <a:solidFill>
                  <a:srgbClr val="002060"/>
                </a:solidFill>
              </a:rPr>
              <a:t>Л</a:t>
            </a:r>
            <a:r>
              <a:rPr lang="ru-RU" sz="3000" i="1" dirty="0" smtClean="0">
                <a:solidFill>
                  <a:srgbClr val="002060"/>
                </a:solidFill>
              </a:rPr>
              <a:t>юдмила Валерьевна</a:t>
            </a:r>
            <a:endParaRPr lang="ru-RU" sz="3000" i="1" dirty="0">
              <a:solidFill>
                <a:srgbClr val="002060"/>
              </a:solidFill>
            </a:endParaRPr>
          </a:p>
          <a:p>
            <a:pPr marL="0" indent="0" algn="r">
              <a:buNone/>
            </a:pP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285" y="2070260"/>
            <a:ext cx="3282130" cy="461147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06221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28" y="42568"/>
            <a:ext cx="10003315" cy="7213090"/>
          </a:xfrm>
        </p:spPr>
      </p:pic>
    </p:spTree>
    <p:extLst>
      <p:ext uri="{BB962C8B-B14F-4D97-AF65-F5344CB8AC3E}">
        <p14:creationId xmlns="" xmlns:p14="http://schemas.microsoft.com/office/powerpoint/2010/main" val="4240755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191589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u="sng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Определяем проблему </a:t>
            </a:r>
            <a:r>
              <a:rPr lang="ru-RU" sz="3600" u="sng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урока 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1860" y="1517152"/>
            <a:ext cx="10990244" cy="4351338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Дети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u="dbl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затаили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дыхание и </a:t>
            </a:r>
            <a:r>
              <a:rPr lang="ru-RU" b="1" u="dbl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наблюдали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парящими в небе снежинками, потому что нарисованная загадочным художником </a:t>
            </a:r>
            <a:r>
              <a:rPr lang="ru-RU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картина </a:t>
            </a:r>
            <a:r>
              <a:rPr lang="ru-RU" b="1" u="dbl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была великолепна.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Дети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u="dbl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наблюдали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парящими в небе снежинками, так что </a:t>
            </a:r>
            <a:r>
              <a:rPr lang="ru-RU" b="1" u="dbl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слышно было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даже дыхания.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98304" y="-87033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3112" y="3692821"/>
            <a:ext cx="2173578" cy="310047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12243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8639" y="168812"/>
            <a:ext cx="11394831" cy="1786597"/>
          </a:xfrm>
        </p:spPr>
        <p:txBody>
          <a:bodyPr>
            <a:normAutofit/>
          </a:bodyPr>
          <a:lstStyle/>
          <a:p>
            <a:r>
              <a:rPr lang="ru-RU" sz="4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179" y="848123"/>
            <a:ext cx="4086393" cy="5743040"/>
          </a:xfrm>
        </p:spPr>
      </p:pic>
      <p:sp>
        <p:nvSpPr>
          <p:cNvPr id="4" name="TextBox 3"/>
          <p:cNvSpPr txBox="1"/>
          <p:nvPr/>
        </p:nvSpPr>
        <p:spPr>
          <a:xfrm>
            <a:off x="1178806" y="319490"/>
            <a:ext cx="11325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СПП с придаточными обстоятельственными причины и следствия</a:t>
            </a:r>
            <a:endParaRPr lang="ru-RU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3852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59035378"/>
              </p:ext>
            </p:extLst>
          </p:nvPr>
        </p:nvGraphicFramePr>
        <p:xfrm>
          <a:off x="528810" y="0"/>
          <a:ext cx="11446525" cy="6858001"/>
        </p:xfrm>
        <a:graphic>
          <a:graphicData uri="http://schemas.openxmlformats.org/drawingml/2006/table">
            <a:tbl>
              <a:tblPr firstRow="1" firstCol="1" bandRow="1"/>
              <a:tblGrid>
                <a:gridCol w="6067845"/>
                <a:gridCol w="5378680"/>
              </a:tblGrid>
              <a:tr h="75129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Сложноподчинённое предложение с придаточным причины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6333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Придаточное причины указывает на причину того, о чём говорится в главной части предложения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6333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Придаточные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отвечают на вопросы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почему? отчего?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50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Придаточные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присоединяются ко всей  главной части с помощью союзов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потому что, так как, 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оттого что, вследствие того что,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для того чтобы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66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Придаточное причины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6333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стоит </a:t>
                      </a: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после главной части: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Снега </a:t>
                      </a:r>
                      <a:r>
                        <a:rPr lang="ru-RU" sz="1800" u="dbl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было много</a:t>
                      </a: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потому что</a:t>
                      </a:r>
                      <a:r>
                        <a:rPr lang="ru-RU" sz="1800" u="sng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он</a:t>
                      </a: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u="dbl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шёл</a:t>
                      </a: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три дня.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66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стоит в </a:t>
                      </a: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середине: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u="sng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Мы</a:t>
                      </a: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u="dbl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замёрзли</a:t>
                      </a: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вследствие того что </a:t>
                      </a:r>
                      <a:r>
                        <a:rPr lang="ru-RU" sz="1800" u="dbl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были легко одеты</a:t>
                      </a: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и </a:t>
                      </a:r>
                      <a:r>
                        <a:rPr lang="ru-RU" sz="1800" u="dbl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скорее побежали</a:t>
                      </a: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домой.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333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может занимать позицию</a:t>
                      </a: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перед главной частью: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Так как</a:t>
                      </a:r>
                      <a:r>
                        <a:rPr lang="ru-RU" sz="18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i="1" u="dbl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наступила</a:t>
                      </a:r>
                      <a:r>
                        <a:rPr lang="ru-RU" sz="18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i="1" u="sng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зима</a:t>
                      </a:r>
                      <a:r>
                        <a:rPr lang="ru-RU" sz="18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i="1" u="sng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морозы</a:t>
                      </a:r>
                      <a:r>
                        <a:rPr lang="ru-RU" sz="18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i="1" u="dbl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продолжались.</a:t>
                      </a:r>
                      <a:r>
                        <a:rPr lang="ru-RU" sz="18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72124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0849574"/>
              </p:ext>
            </p:extLst>
          </p:nvPr>
        </p:nvGraphicFramePr>
        <p:xfrm>
          <a:off x="539827" y="99154"/>
          <a:ext cx="11347373" cy="6758846"/>
        </p:xfrm>
        <a:graphic>
          <a:graphicData uri="http://schemas.openxmlformats.org/drawingml/2006/table">
            <a:tbl>
              <a:tblPr firstRow="1" firstCol="1" bandRow="1"/>
              <a:tblGrid>
                <a:gridCol w="6015284"/>
                <a:gridCol w="5332089"/>
              </a:tblGrid>
              <a:tr h="103982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Сложноподчинённое предложение с придаточным следствия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982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Придаточное 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следствия указывает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 следствие, результат того, о чём говорится в главной части предложения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982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Придаточное следствия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отвечают на вопросы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что произошло вследствие того? что из этого следует?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97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Придаточное следствия 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присоединяются ко всей  главной части с помощью союза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так что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991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Придаточное следствия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597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стоит </a:t>
                      </a: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после главной части: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Снега </a:t>
                      </a:r>
                      <a:r>
                        <a:rPr lang="ru-RU" sz="2000" u="dbl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было много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так что </a:t>
                      </a:r>
                      <a:r>
                        <a:rPr lang="ru-RU" sz="2000" u="sng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мы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u="dbl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могли построить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крепость.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589498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5589" y="550334"/>
            <a:ext cx="11105003" cy="5503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Первый </a:t>
            </a:r>
            <a:r>
              <a:rPr lang="ru-RU" sz="2800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снег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Наступила зима, потому что выпал снег. Воздух может потеплеть, так что снег еще может растаять. Для детей первый зимний снег - настоящее раздолье, так что сразу же все выбегают на улицу и начинают строить снеговиков, играть в снежки, кататься на санках и лыжах. Главное, хорошо одеться, взять перчатки или варежки, так как снег может заморозить руки. Вследствие того что снег мягкий и пока ещё рыхлый, можно лепить снежки и строить снеговую башню. Я трудился со всей душой, оттого что мы были все вместе, и был рад наступившей зиме.</a:t>
            </a:r>
            <a:endParaRPr lang="ru-RU" sz="28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4898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8639" y="168812"/>
            <a:ext cx="11394831" cy="1786597"/>
          </a:xfrm>
        </p:spPr>
        <p:txBody>
          <a:bodyPr>
            <a:normAutofit/>
          </a:bodyPr>
          <a:lstStyle/>
          <a:p>
            <a:r>
              <a:rPr lang="ru-RU" sz="4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059" y="3231039"/>
            <a:ext cx="4947536" cy="34236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6607" y="264406"/>
            <a:ext cx="11160087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Домашнее задание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стр.237 </a:t>
            </a: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239 </a:t>
            </a:r>
            <a:r>
              <a:rPr lang="ru-RU" sz="200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исследуйте, </a:t>
            </a: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упр.219 – дополните предложения придаточной частью, отвечающей на вопросы: отчего? почему? Запишите получившиеся предложения, постройте схему, графически объясните знаки препинания.</a:t>
            </a:r>
            <a:endParaRPr lang="ru-RU" sz="2000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Из стихотворения оренбургского детского поэта В. Левановского </a:t>
            </a: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выпишите </a:t>
            </a: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предложения с деепричастным оборотом. Замените в данных предложениях деепричастный оборот придаточным причины или следствия.</a:t>
            </a:r>
            <a:endParaRPr lang="ru-RU" sz="20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8046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9502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</a:t>
            </a:r>
            <a:endParaRPr lang="ru-RU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94473"/>
            <a:ext cx="10515600" cy="435133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789" y="1024569"/>
            <a:ext cx="8091852" cy="58334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607064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423</Words>
  <Application>Microsoft Office PowerPoint</Application>
  <PresentationFormat>Произвольный</PresentationFormat>
  <Paragraphs>50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Определяем проблему урока </vt:lpstr>
      <vt:lpstr> </vt:lpstr>
      <vt:lpstr>Слайд 5</vt:lpstr>
      <vt:lpstr>Слайд 6</vt:lpstr>
      <vt:lpstr>Слайд 7</vt:lpstr>
      <vt:lpstr> </vt:lpstr>
      <vt:lpstr>Рефлексия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30</cp:revision>
  <dcterms:created xsi:type="dcterms:W3CDTF">2017-01-11T15:53:09Z</dcterms:created>
  <dcterms:modified xsi:type="dcterms:W3CDTF">2017-01-26T12:07:36Z</dcterms:modified>
</cp:coreProperties>
</file>